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8" r:id="rId5"/>
    <p:sldId id="302" r:id="rId6"/>
    <p:sldId id="276" r:id="rId7"/>
    <p:sldId id="284" r:id="rId8"/>
    <p:sldId id="288" r:id="rId9"/>
    <p:sldId id="303" r:id="rId10"/>
    <p:sldId id="304" r:id="rId11"/>
    <p:sldId id="313" r:id="rId12"/>
    <p:sldId id="311" r:id="rId13"/>
    <p:sldId id="314" r:id="rId14"/>
    <p:sldId id="308" r:id="rId15"/>
    <p:sldId id="309" r:id="rId16"/>
    <p:sldId id="315" r:id="rId17"/>
    <p:sldId id="316" r:id="rId18"/>
    <p:sldId id="310" r:id="rId19"/>
    <p:sldId id="317" r:id="rId20"/>
    <p:sldId id="306" r:id="rId21"/>
    <p:sldId id="312" r:id="rId22"/>
    <p:sldId id="307" r:id="rId23"/>
    <p:sldId id="275" r:id="rId24"/>
  </p:sldIdLst>
  <p:sldSz cx="12192000" cy="6858000"/>
  <p:notesSz cx="6858000" cy="9144000"/>
  <p:embeddedFontLst>
    <p:embeddedFont>
      <p:font typeface="나눔스퀘어_ac" panose="020B0600000101010101" pitchFamily="50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100"/>
    <a:srgbClr val="FFF9E6"/>
    <a:srgbClr val="5B9BD5"/>
    <a:srgbClr val="C6053C"/>
    <a:srgbClr val="F2B800"/>
    <a:srgbClr val="DFF1F5"/>
    <a:srgbClr val="FBFBFB"/>
    <a:srgbClr val="37779F"/>
    <a:srgbClr val="408DBB"/>
    <a:srgbClr val="002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8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06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416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38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1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690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983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6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68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064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288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80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271A0-1051-4E46-89D8-19693167F40A}" type="datetimeFigureOut">
              <a:rPr lang="ko-KR" altLang="en-US" smtClean="0"/>
              <a:t>2022-05-27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1A1AF-9015-492D-8A2E-C5E080C920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913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6096001" cy="6857999"/>
          </a:xfrm>
          <a:prstGeom prst="rect">
            <a:avLst/>
          </a:prstGeom>
          <a:solidFill>
            <a:schemeClr val="accent3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949823" y="1668451"/>
            <a:ext cx="5238750" cy="2971800"/>
            <a:chOff x="4876799" y="2095500"/>
            <a:chExt cx="5238750" cy="2971800"/>
          </a:xfrm>
        </p:grpSpPr>
        <p:sp>
          <p:nvSpPr>
            <p:cNvPr id="5" name="직사각형 4"/>
            <p:cNvSpPr/>
            <p:nvPr/>
          </p:nvSpPr>
          <p:spPr>
            <a:xfrm>
              <a:off x="9010649" y="2095500"/>
              <a:ext cx="1104900" cy="2971800"/>
            </a:xfrm>
            <a:prstGeom prst="rect">
              <a:avLst/>
            </a:prstGeom>
            <a:solidFill>
              <a:schemeClr val="bg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876799" y="2095500"/>
              <a:ext cx="5238750" cy="2971800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77555" y="2635069"/>
            <a:ext cx="291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ZIPSA;  </a:t>
            </a:r>
            <a:r>
              <a:rPr lang="ko-KR" altLang="en-US" sz="36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집사</a:t>
            </a:r>
            <a:endParaRPr lang="en-US" altLang="ko-KR" sz="36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44128" y="3428999"/>
            <a:ext cx="129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280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류형주 민하은</a:t>
            </a:r>
            <a:endParaRPr lang="en-US" altLang="ko-KR" sz="1600" dirty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5715519-1153-4DC2-AD94-F487D4297B85}"/>
              </a:ext>
            </a:extLst>
          </p:cNvPr>
          <p:cNvGrpSpPr/>
          <p:nvPr/>
        </p:nvGrpSpPr>
        <p:grpSpPr>
          <a:xfrm>
            <a:off x="1754853" y="1737801"/>
            <a:ext cx="75197" cy="450405"/>
            <a:chOff x="1754853" y="1737801"/>
            <a:chExt cx="75197" cy="450405"/>
          </a:xfrm>
        </p:grpSpPr>
        <p:sp>
          <p:nvSpPr>
            <p:cNvPr id="12" name="타원 11"/>
            <p:cNvSpPr/>
            <p:nvPr/>
          </p:nvSpPr>
          <p:spPr>
            <a:xfrm>
              <a:off x="1754853" y="1737801"/>
              <a:ext cx="75197" cy="75197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778557" y="1894519"/>
              <a:ext cx="45719" cy="45719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1778557" y="2018599"/>
              <a:ext cx="45719" cy="45719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1778557" y="2142487"/>
              <a:ext cx="45719" cy="45719"/>
            </a:xfrm>
            <a:prstGeom prst="ellipse">
              <a:avLst/>
            </a:prstGeom>
            <a:noFill/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lt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5AF40010-A169-8E67-9F39-A4ADC869FC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05" y="2351018"/>
            <a:ext cx="3685683" cy="186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01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주요화면 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: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 수정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090954-FA25-517D-50C8-BB477CCD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63" y="1281545"/>
            <a:ext cx="10991273" cy="557645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24648F3E-E578-156D-BD82-135B435F7843}"/>
              </a:ext>
            </a:extLst>
          </p:cNvPr>
          <p:cNvSpPr/>
          <p:nvPr/>
        </p:nvSpPr>
        <p:spPr>
          <a:xfrm>
            <a:off x="5541820" y="3034620"/>
            <a:ext cx="2244435" cy="3209161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 입력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개인정보 수정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A095BC8-2A3F-9270-CC92-4D982391973C}"/>
              </a:ext>
            </a:extLst>
          </p:cNvPr>
          <p:cNvSpPr/>
          <p:nvPr/>
        </p:nvSpPr>
        <p:spPr>
          <a:xfrm>
            <a:off x="9716654" y="1482911"/>
            <a:ext cx="1727201" cy="2507198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드랍다운</a:t>
            </a: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메뉴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3389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주요화면 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 :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매매검색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5356116-648A-37A9-03BC-3DFA0EF60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26" y="1440873"/>
            <a:ext cx="10800148" cy="541712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EC86377-FD32-4BB1-61F5-2126CF272281}"/>
              </a:ext>
            </a:extLst>
          </p:cNvPr>
          <p:cNvSpPr/>
          <p:nvPr/>
        </p:nvSpPr>
        <p:spPr>
          <a:xfrm>
            <a:off x="848800" y="2175639"/>
            <a:ext cx="3104364" cy="493670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검색창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70F8054-2165-C45F-C173-3854D442C754}"/>
              </a:ext>
            </a:extLst>
          </p:cNvPr>
          <p:cNvSpPr/>
          <p:nvPr/>
        </p:nvSpPr>
        <p:spPr>
          <a:xfrm>
            <a:off x="848800" y="2734439"/>
            <a:ext cx="3104364" cy="3322954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검색결과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관심단지 추가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E49885A-826D-1E38-B905-B85BCD172560}"/>
              </a:ext>
            </a:extLst>
          </p:cNvPr>
          <p:cNvSpPr/>
          <p:nvPr/>
        </p:nvSpPr>
        <p:spPr>
          <a:xfrm>
            <a:off x="8238838" y="2249530"/>
            <a:ext cx="3104364" cy="4252870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상세정보 및 거래내역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EF88777-FE66-1D46-7788-F9EFDE4C71A9}"/>
              </a:ext>
            </a:extLst>
          </p:cNvPr>
          <p:cNvSpPr/>
          <p:nvPr/>
        </p:nvSpPr>
        <p:spPr>
          <a:xfrm>
            <a:off x="4512437" y="2249530"/>
            <a:ext cx="3104364" cy="4252870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 시 지도 이동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마커 표시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935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주요화면 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 :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고객센터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926745-A661-AB81-2A53-7B8F706F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836" y="1430864"/>
            <a:ext cx="8956019" cy="542713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EFB6F8-79CB-51E3-BD5A-357E87DD1E0A}"/>
              </a:ext>
            </a:extLst>
          </p:cNvPr>
          <p:cNvSpPr/>
          <p:nvPr/>
        </p:nvSpPr>
        <p:spPr>
          <a:xfrm>
            <a:off x="2382982" y="4655127"/>
            <a:ext cx="3566863" cy="2202873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 </a:t>
            </a:r>
            <a:r>
              <a:rPr lang="ko-KR" altLang="en-US" dirty="0" err="1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최신글</a:t>
            </a: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dirty="0" err="1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더보기</a:t>
            </a: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클릭 시 이동 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EFF440-1F00-736A-12BB-CABC617DC4C8}"/>
              </a:ext>
            </a:extLst>
          </p:cNvPr>
          <p:cNvSpPr/>
          <p:nvPr/>
        </p:nvSpPr>
        <p:spPr>
          <a:xfrm>
            <a:off x="6096000" y="4655126"/>
            <a:ext cx="3566863" cy="2202873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Q&amp;A</a:t>
            </a: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최신글</a:t>
            </a: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dirty="0" err="1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더보기</a:t>
            </a:r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클릭 시 이동 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791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3950BAC-2B81-4A0F-0CC5-3B11EE3E5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06" y="1465944"/>
            <a:ext cx="9426306" cy="539205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주요화면 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 :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게시판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EFB6F8-79CB-51E3-BD5A-357E87DD1E0A}"/>
              </a:ext>
            </a:extLst>
          </p:cNvPr>
          <p:cNvSpPr/>
          <p:nvPr/>
        </p:nvSpPr>
        <p:spPr>
          <a:xfrm>
            <a:off x="2309091" y="4483058"/>
            <a:ext cx="7564582" cy="2202873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 글 표시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 클릭 시 상세 페이지 이동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3EFF440-1F00-736A-12BB-CABC617DC4C8}"/>
              </a:ext>
            </a:extLst>
          </p:cNvPr>
          <p:cNvSpPr/>
          <p:nvPr/>
        </p:nvSpPr>
        <p:spPr>
          <a:xfrm>
            <a:off x="8959274" y="4008582"/>
            <a:ext cx="923636" cy="474476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글쓰기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525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2360907-ED4B-3238-E960-B2B4ABEAB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679" y="1353997"/>
            <a:ext cx="6218253" cy="539865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주요화면 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 :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고객센터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CEFB6F8-79CB-51E3-BD5A-357E87DD1E0A}"/>
              </a:ext>
            </a:extLst>
          </p:cNvPr>
          <p:cNvSpPr/>
          <p:nvPr/>
        </p:nvSpPr>
        <p:spPr>
          <a:xfrm>
            <a:off x="3602183" y="3429000"/>
            <a:ext cx="4682836" cy="3323652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게시글 작성 입력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734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주요화면 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 :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관심단지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41319A-64E6-0048-54D7-B1083C4F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84" y="1450109"/>
            <a:ext cx="10628718" cy="5407891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55D539F-3687-B988-2578-468D1D019641}"/>
              </a:ext>
            </a:extLst>
          </p:cNvPr>
          <p:cNvSpPr/>
          <p:nvPr/>
        </p:nvSpPr>
        <p:spPr>
          <a:xfrm>
            <a:off x="1727201" y="3348425"/>
            <a:ext cx="3186544" cy="3323652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관심지역 정보를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차트로 시각화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C254F733-5F07-611C-2E4A-B88D7C4D06C9}"/>
              </a:ext>
            </a:extLst>
          </p:cNvPr>
          <p:cNvSpPr/>
          <p:nvPr/>
        </p:nvSpPr>
        <p:spPr>
          <a:xfrm>
            <a:off x="5012828" y="3348425"/>
            <a:ext cx="4380553" cy="3323652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추가한 관심지역</a:t>
            </a:r>
            <a:r>
              <a:rPr lang="en-US" altLang="ko-KR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클릭 시 상세 거래내역 조회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10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주요화면 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 :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나의 관심단지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FBC5CF6-1286-F314-1E4C-F17B58FC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79" y="1464051"/>
            <a:ext cx="10603442" cy="5393949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9EC9713-92F8-56DE-BD64-35B37D1EADAF}"/>
              </a:ext>
            </a:extLst>
          </p:cNvPr>
          <p:cNvSpPr/>
          <p:nvPr/>
        </p:nvSpPr>
        <p:spPr>
          <a:xfrm>
            <a:off x="4781835" y="1529708"/>
            <a:ext cx="2819608" cy="4271576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상세 거래내역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5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</a:p>
        </p:txBody>
      </p:sp>
      <p:pic>
        <p:nvPicPr>
          <p:cNvPr id="3" name="typo">
            <a:hlinkClick r:id="" action="ppaction://media"/>
            <a:extLst>
              <a:ext uri="{FF2B5EF4-FFF2-40B4-BE49-F238E27FC236}">
                <a16:creationId xmlns:a16="http://schemas.microsoft.com/office/drawing/2014/main" id="{FE75E272-107D-6D99-8E7C-C8313DE00F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5116" y="682171"/>
            <a:ext cx="10421767" cy="58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10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시연 영상</a:t>
            </a: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D7172BFE-712E-7A13-CF5F-27A1247E93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4375" y="990600"/>
            <a:ext cx="11155354" cy="569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0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개발후기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F891B-9922-B1E0-423D-13AE53717FC7}"/>
              </a:ext>
            </a:extLst>
          </p:cNvPr>
          <p:cNvSpPr txBox="1"/>
          <p:nvPr/>
        </p:nvSpPr>
        <p:spPr>
          <a:xfrm>
            <a:off x="1536403" y="319320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010218-2CCE-FE1B-4A85-4A7818B2EAF8}"/>
              </a:ext>
            </a:extLst>
          </p:cNvPr>
          <p:cNvSpPr txBox="1"/>
          <p:nvPr/>
        </p:nvSpPr>
        <p:spPr>
          <a:xfrm>
            <a:off x="1544627" y="580071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형주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EDD1AB-B2FE-F35E-BC1B-8966DA869E34}"/>
              </a:ext>
            </a:extLst>
          </p:cNvPr>
          <p:cNvSpPr/>
          <p:nvPr/>
        </p:nvSpPr>
        <p:spPr>
          <a:xfrm>
            <a:off x="3041429" y="1701096"/>
            <a:ext cx="7691120" cy="16756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싸피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시작 후 설계부터 최종 구현까지 완벽한 프로젝트를 하게 되어서 너무 뿌듯했고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일주일동안 잠도 잘 </a:t>
            </a:r>
            <a:r>
              <a:rPr lang="ko-KR" altLang="en-US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못자서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힘들었지만 </a:t>
            </a:r>
            <a:r>
              <a:rPr lang="ko-KR" altLang="en-US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풀스택인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형주오빠와 프로젝트 해서 아주 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happy^^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했습니다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무엇보다 이제 나는 </a:t>
            </a:r>
            <a:r>
              <a:rPr lang="ko-KR" altLang="en-US" dirty="0" err="1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백엔드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마스터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~!</a:t>
            </a:r>
            <a:endParaRPr lang="ko-KR" altLang="en-US" dirty="0">
              <a:solidFill>
                <a:schemeClr val="tx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3F008E-F92B-A92A-1F7F-C5D641252AFB}"/>
              </a:ext>
            </a:extLst>
          </p:cNvPr>
          <p:cNvSpPr/>
          <p:nvPr/>
        </p:nvSpPr>
        <p:spPr>
          <a:xfrm>
            <a:off x="3041429" y="4300759"/>
            <a:ext cx="7691120" cy="16756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설계를 정하고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프론트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백을 나누어 개발했는데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둘을 붙일 때 뚝딱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^^</a:t>
            </a:r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잘 붙어서 정말 신기했습니다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하은이가 열심히 해서 저도 더 힘내서 완주한 것 같습니다</a:t>
            </a:r>
            <a:r>
              <a:rPr lang="en-US" altLang="ko-KR" dirty="0">
                <a:solidFill>
                  <a:schemeClr val="tx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~~~~~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930525-38CA-1217-E3C5-F1FBEB198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563" b="93125" l="8084" r="92515">
                        <a14:foregroundMark x1="38024" y1="7813" x2="49701" y2="6563"/>
                        <a14:foregroundMark x1="90419" y1="46563" x2="87425" y2="60938"/>
                        <a14:foregroundMark x1="57784" y1="90625" x2="34431" y2="88125"/>
                        <a14:foregroundMark x1="8383" y1="42500" x2="10778" y2="55313"/>
                        <a14:foregroundMark x1="12874" y1="71563" x2="12874" y2="71563"/>
                        <a14:foregroundMark x1="42515" y1="93125" x2="39222" y2="92188"/>
                        <a14:foregroundMark x1="90719" y1="47813" x2="92515" y2="56250"/>
                        <a14:backgroundMark x1="87126" y1="80938" x2="87126" y2="80938"/>
                        <a14:backgroundMark x1="89521" y1="83125" x2="89222" y2="79375"/>
                        <a14:backgroundMark x1="89222" y1="82813" x2="88623" y2="86875"/>
                        <a14:backgroundMark x1="93413" y1="81563" x2="87126" y2="82813"/>
                        <a14:backgroundMark x1="90419" y1="79375" x2="86527" y2="831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7266" y="1517534"/>
            <a:ext cx="1748984" cy="167567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D41A670-288F-6ED0-9C80-0134A424F3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537" b="94817" l="7855" r="91843">
                        <a14:foregroundMark x1="42296" y1="8841" x2="56495" y2="9451"/>
                        <a14:foregroundMark x1="89728" y1="38415" x2="92447" y2="57317"/>
                        <a14:foregroundMark x1="7855" y1="40244" x2="10272" y2="56707"/>
                        <a14:foregroundMark x1="64653" y1="90244" x2="45921" y2="92073"/>
                        <a14:foregroundMark x1="62236" y1="93598" x2="53172" y2="94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768" y="4062378"/>
            <a:ext cx="1817482" cy="18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0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4B05D7D-A9C7-4377-A9D0-424FC5FB6752}"/>
              </a:ext>
            </a:extLst>
          </p:cNvPr>
          <p:cNvSpPr/>
          <p:nvPr/>
        </p:nvSpPr>
        <p:spPr>
          <a:xfrm>
            <a:off x="-1" y="1"/>
            <a:ext cx="6096001" cy="6857999"/>
          </a:xfrm>
          <a:prstGeom prst="rect">
            <a:avLst/>
          </a:prstGeom>
          <a:solidFill>
            <a:schemeClr val="accent3">
              <a:lumMod val="7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810D6-A48B-417F-8BDA-40E8B22A45CD}"/>
              </a:ext>
            </a:extLst>
          </p:cNvPr>
          <p:cNvSpPr txBox="1"/>
          <p:nvPr/>
        </p:nvSpPr>
        <p:spPr>
          <a:xfrm>
            <a:off x="338720" y="682171"/>
            <a:ext cx="291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Contents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3A8C82-94BB-420D-92B9-B8E488739E2C}"/>
              </a:ext>
            </a:extLst>
          </p:cNvPr>
          <p:cNvSpPr/>
          <p:nvPr/>
        </p:nvSpPr>
        <p:spPr>
          <a:xfrm>
            <a:off x="0" y="784625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7BC845B-1723-4FE0-B25E-152FC37EA828}"/>
              </a:ext>
            </a:extLst>
          </p:cNvPr>
          <p:cNvSpPr/>
          <p:nvPr/>
        </p:nvSpPr>
        <p:spPr>
          <a:xfrm>
            <a:off x="0" y="1002339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BC25F1-393F-4AE0-93DF-A7C8A4EC247C}"/>
              </a:ext>
            </a:extLst>
          </p:cNvPr>
          <p:cNvSpPr txBox="1"/>
          <p:nvPr/>
        </p:nvSpPr>
        <p:spPr>
          <a:xfrm>
            <a:off x="1065359" y="1688656"/>
            <a:ext cx="5030641" cy="4453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u="sng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배경 및 목표</a:t>
            </a:r>
            <a:endParaRPr lang="en-US" altLang="ko-KR" sz="3200" b="1" u="sng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u="sng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추진 계획 및 일정</a:t>
            </a:r>
            <a:endParaRPr lang="en-US" altLang="ko-KR" sz="3200" b="1" u="sng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u="sng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시장분석</a:t>
            </a:r>
            <a:endParaRPr lang="en-US" altLang="ko-KR" sz="3200" b="1" u="sng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u="sng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  <a:endParaRPr lang="en-US" altLang="ko-KR" sz="3200" b="1" u="sng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u="sng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기대효과</a:t>
            </a:r>
            <a:endParaRPr lang="en-US" altLang="ko-KR" sz="3200" b="1" u="sng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u="sng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개발후기</a:t>
            </a:r>
            <a:endParaRPr lang="en-US" altLang="ko-KR" sz="2000" b="1" u="sng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8F4B4B8-D78C-4FFD-BFDB-86A2ECA57B14}"/>
              </a:ext>
            </a:extLst>
          </p:cNvPr>
          <p:cNvSpPr/>
          <p:nvPr/>
        </p:nvSpPr>
        <p:spPr>
          <a:xfrm>
            <a:off x="880234" y="2126288"/>
            <a:ext cx="108000" cy="10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BCEE184-C670-F8EE-A461-7FD230A5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105" y="2351018"/>
            <a:ext cx="3685683" cy="186076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7339A167-96BF-54AB-1CA3-9D0EEEAB00F5}"/>
              </a:ext>
            </a:extLst>
          </p:cNvPr>
          <p:cNvSpPr/>
          <p:nvPr/>
        </p:nvSpPr>
        <p:spPr>
          <a:xfrm>
            <a:off x="880234" y="2830252"/>
            <a:ext cx="108000" cy="10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1F123AF-B94B-F41F-3CFC-667EE6CC250E}"/>
              </a:ext>
            </a:extLst>
          </p:cNvPr>
          <p:cNvSpPr/>
          <p:nvPr/>
        </p:nvSpPr>
        <p:spPr>
          <a:xfrm>
            <a:off x="880234" y="3480216"/>
            <a:ext cx="108000" cy="10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378FF04-EDA3-E2D5-AD72-1ACCA398CAB8}"/>
              </a:ext>
            </a:extLst>
          </p:cNvPr>
          <p:cNvSpPr/>
          <p:nvPr/>
        </p:nvSpPr>
        <p:spPr>
          <a:xfrm>
            <a:off x="880234" y="4343016"/>
            <a:ext cx="108000" cy="10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B417004-1888-0BEE-AC94-8874F9E26855}"/>
              </a:ext>
            </a:extLst>
          </p:cNvPr>
          <p:cNvSpPr/>
          <p:nvPr/>
        </p:nvSpPr>
        <p:spPr>
          <a:xfrm>
            <a:off x="880234" y="5046980"/>
            <a:ext cx="108000" cy="10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0CF598-B649-5EAD-5832-7B7379968E9D}"/>
              </a:ext>
            </a:extLst>
          </p:cNvPr>
          <p:cNvSpPr/>
          <p:nvPr/>
        </p:nvSpPr>
        <p:spPr>
          <a:xfrm>
            <a:off x="880234" y="5696944"/>
            <a:ext cx="108000" cy="1080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702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877764" y="0"/>
            <a:ext cx="3314235" cy="6858000"/>
          </a:xfrm>
          <a:prstGeom prst="rect">
            <a:avLst/>
          </a:prstGeom>
          <a:solidFill>
            <a:schemeClr val="bg1">
              <a:lumMod val="5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17654" y="3152776"/>
            <a:ext cx="259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>
                  <a:solidFill>
                    <a:schemeClr val="bg1">
                      <a:alpha val="55000"/>
                    </a:schemeClr>
                  </a:solidFill>
                </a:ln>
                <a:solidFill>
                  <a:schemeClr val="bg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감사합니다</a:t>
            </a:r>
            <a:endParaRPr lang="en-US" altLang="ko-KR" sz="3600" b="1" dirty="0">
              <a:ln>
                <a:solidFill>
                  <a:schemeClr val="bg1">
                    <a:alpha val="55000"/>
                  </a:schemeClr>
                </a:solidFill>
              </a:ln>
              <a:solidFill>
                <a:schemeClr val="bg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708746" y="3203798"/>
            <a:ext cx="75197" cy="75197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11723485" y="336051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1723485" y="3484596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1723485" y="3608484"/>
            <a:ext cx="45719" cy="45719"/>
          </a:xfrm>
          <a:prstGeom prst="ellipse">
            <a:avLst/>
          </a:prstGeom>
          <a:noFill/>
          <a:ln w="222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pic>
        <p:nvPicPr>
          <p:cNvPr id="3" name="그림 2" descr="실내, 테이블, 작은, 앉아있는이(가) 표시된 사진&#10;&#10;자동 생성된 설명">
            <a:extLst>
              <a:ext uri="{FF2B5EF4-FFF2-40B4-BE49-F238E27FC236}">
                <a16:creationId xmlns:a16="http://schemas.microsoft.com/office/drawing/2014/main" id="{4BE87A0D-16DE-4792-A8AD-63B26303E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45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12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77942" y="209496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기획 배경 및 목표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036AF10-D934-433F-A321-1DAEA96AF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843" y="221151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220E14-7202-4891-C28E-4BCA7C1F5C30}"/>
              </a:ext>
            </a:extLst>
          </p:cNvPr>
          <p:cNvSpPr txBox="1"/>
          <p:nvPr/>
        </p:nvSpPr>
        <p:spPr>
          <a:xfrm>
            <a:off x="1032763" y="4555189"/>
            <a:ext cx="3057247" cy="79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부동산 거래 시 개인의 정보 부족</a:t>
            </a:r>
            <a:endParaRPr lang="en-US" altLang="ko-KR" sz="1800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거래내역</a:t>
            </a:r>
            <a:r>
              <a:rPr lang="en-US" altLang="ko-KR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평균 시세 등</a:t>
            </a:r>
            <a:r>
              <a:rPr lang="en-US" altLang="ko-KR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)</a:t>
            </a: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87C4C963-398E-C407-E0E9-3C9093BE91C3}"/>
              </a:ext>
            </a:extLst>
          </p:cNvPr>
          <p:cNvSpPr/>
          <p:nvPr/>
        </p:nvSpPr>
        <p:spPr>
          <a:xfrm>
            <a:off x="4109363" y="3231549"/>
            <a:ext cx="3910045" cy="971292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76AACA-0A71-E726-2A73-A23C68AB1DDD}"/>
              </a:ext>
            </a:extLst>
          </p:cNvPr>
          <p:cNvSpPr txBox="1"/>
          <p:nvPr/>
        </p:nvSpPr>
        <p:spPr>
          <a:xfrm>
            <a:off x="7880163" y="4555189"/>
            <a:ext cx="3910045" cy="799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8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쉬운 정보 접근을 통한 건강한 부동산 거래</a:t>
            </a:r>
            <a:endParaRPr lang="en-US" altLang="ko-KR" sz="1800" dirty="0">
              <a:ln>
                <a:solidFill>
                  <a:schemeClr val="bg2">
                    <a:lumMod val="50000"/>
                    <a:alpha val="15000"/>
                  </a:schemeClr>
                </a:solidFill>
              </a:ln>
              <a:latin typeface="나눔스퀘어_ac" panose="020B0600000101010101" pitchFamily="50" charset="-127"/>
              <a:ea typeface="나눔스퀘어_ac" panose="020B0600000101010101" pitchFamily="50" charset="-127"/>
              <a:cs typeface="Malgun Gothic Semilight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(</a:t>
            </a:r>
            <a:r>
              <a:rPr lang="ko-KR" altLang="en-US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가격비교</a:t>
            </a:r>
            <a:r>
              <a:rPr lang="en-US" altLang="ko-KR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시세확인</a:t>
            </a:r>
            <a:r>
              <a:rPr lang="en-US" altLang="ko-KR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질의응답</a:t>
            </a:r>
            <a:r>
              <a:rPr lang="en-US" altLang="ko-KR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, </a:t>
            </a:r>
            <a:r>
              <a:rPr lang="ko-KR" altLang="en-US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내역조회 등</a:t>
            </a:r>
            <a:r>
              <a:rPr lang="en-US" altLang="ko-KR" sz="1400" dirty="0">
                <a:ln>
                  <a:solidFill>
                    <a:schemeClr val="bg2">
                      <a:lumMod val="50000"/>
                      <a:alpha val="15000"/>
                    </a:schemeClr>
                  </a:solidFill>
                </a:ln>
                <a:latin typeface="나눔스퀘어_ac" panose="020B0600000101010101" pitchFamily="50" charset="-127"/>
                <a:ea typeface="나눔스퀘어_ac" panose="020B0600000101010101" pitchFamily="50" charset="-127"/>
                <a:cs typeface="Malgun Gothic Semilight" panose="020B0503020000020004" pitchFamily="34" charset="-127"/>
              </a:rPr>
              <a:t>)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0129D9-46D5-4B9F-C261-6BDABBA72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9" b="99246" l="6960" r="96337">
                        <a14:foregroundMark x1="10073" y1="48744" x2="6960" y2="34171"/>
                        <a14:foregroundMark x1="6960" y1="34171" x2="12271" y2="40955"/>
                        <a14:foregroundMark x1="34249" y1="9799" x2="41575" y2="10553"/>
                        <a14:foregroundMark x1="91941" y1="27889" x2="90110" y2="42211"/>
                        <a14:foregroundMark x1="90110" y1="42211" x2="90842" y2="31407"/>
                        <a14:foregroundMark x1="94689" y1="33166" x2="96337" y2="34673"/>
                        <a14:foregroundMark x1="39560" y1="90201" x2="43590" y2="98492"/>
                        <a14:foregroundMark x1="29670" y1="90704" x2="22161" y2="99246"/>
                        <a14:foregroundMark x1="64286" y1="89698" x2="70147" y2="98492"/>
                        <a14:foregroundMark x1="59707" y1="84171" x2="58608" y2="826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250" y="2340661"/>
            <a:ext cx="2759110" cy="20112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D4F76F3-7778-FD3C-763B-69F379D09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35" b="99038" l="3352" r="98138">
                        <a14:foregroundMark x1="32775" y1="52163" x2="40596" y2="54087"/>
                        <a14:foregroundMark x1="55307" y1="54808" x2="58845" y2="58894"/>
                        <a14:foregroundMark x1="60521" y1="58894" x2="60335" y2="56731"/>
                        <a14:foregroundMark x1="11732" y1="50000" x2="9311" y2="34375"/>
                        <a14:foregroundMark x1="9311" y1="34375" x2="9311" y2="34375"/>
                        <a14:foregroundMark x1="3538" y1="32933" x2="5773" y2="41106"/>
                        <a14:foregroundMark x1="92179" y1="35817" x2="92737" y2="49038"/>
                        <a14:foregroundMark x1="94972" y1="37260" x2="98324" y2="36538"/>
                        <a14:foregroundMark x1="52700" y1="10817" x2="56611" y2="10337"/>
                        <a14:foregroundMark x1="50652" y1="9135" x2="57356" y2="9856"/>
                        <a14:foregroundMark x1="38920" y1="9135" x2="47300" y2="11298"/>
                        <a14:foregroundMark x1="48976" y1="85577" x2="49162" y2="96875"/>
                        <a14:foregroundMark x1="48231" y1="85096" x2="29981" y2="95192"/>
                        <a14:foregroundMark x1="29981" y1="95192" x2="28492" y2="94712"/>
                        <a14:foregroundMark x1="33147" y1="85337" x2="25698" y2="96875"/>
                        <a14:foregroundMark x1="25698" y1="96875" x2="27374" y2="99038"/>
                        <a14:foregroundMark x1="32588" y1="83894" x2="24209" y2="90385"/>
                        <a14:foregroundMark x1="24209" y1="90385" x2="23650" y2="98077"/>
                        <a14:foregroundMark x1="65363" y1="84135" x2="74302" y2="91106"/>
                        <a14:foregroundMark x1="74302" y1="91106" x2="64618" y2="95433"/>
                        <a14:foregroundMark x1="64618" y1="95433" x2="66480" y2="858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4718" y="2400873"/>
            <a:ext cx="2780932" cy="215431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9F50DA6-638D-8089-2153-0F97C797E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154" y="2882027"/>
            <a:ext cx="2693775" cy="135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3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0685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58399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66011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추진 계획 및 일정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884188" y="0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+mj-lt"/>
            </a:endParaRPr>
          </a:p>
        </p:txBody>
      </p:sp>
      <p:graphicFrame>
        <p:nvGraphicFramePr>
          <p:cNvPr id="6" name="표 8">
            <a:extLst>
              <a:ext uri="{FF2B5EF4-FFF2-40B4-BE49-F238E27FC236}">
                <a16:creationId xmlns:a16="http://schemas.microsoft.com/office/drawing/2014/main" id="{6A8B21D3-0AA4-B533-8ACB-A22B05BD6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601257"/>
              </p:ext>
            </p:extLst>
          </p:nvPr>
        </p:nvGraphicFramePr>
        <p:xfrm>
          <a:off x="1432664" y="2780440"/>
          <a:ext cx="9326672" cy="22082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5834">
                  <a:extLst>
                    <a:ext uri="{9D8B030D-6E8A-4147-A177-3AD203B41FA5}">
                      <a16:colId xmlns:a16="http://schemas.microsoft.com/office/drawing/2014/main" val="2656764074"/>
                    </a:ext>
                  </a:extLst>
                </a:gridCol>
                <a:gridCol w="1165834">
                  <a:extLst>
                    <a:ext uri="{9D8B030D-6E8A-4147-A177-3AD203B41FA5}">
                      <a16:colId xmlns:a16="http://schemas.microsoft.com/office/drawing/2014/main" val="2030188389"/>
                    </a:ext>
                  </a:extLst>
                </a:gridCol>
                <a:gridCol w="1165834">
                  <a:extLst>
                    <a:ext uri="{9D8B030D-6E8A-4147-A177-3AD203B41FA5}">
                      <a16:colId xmlns:a16="http://schemas.microsoft.com/office/drawing/2014/main" val="1585045837"/>
                    </a:ext>
                  </a:extLst>
                </a:gridCol>
                <a:gridCol w="1165834">
                  <a:extLst>
                    <a:ext uri="{9D8B030D-6E8A-4147-A177-3AD203B41FA5}">
                      <a16:colId xmlns:a16="http://schemas.microsoft.com/office/drawing/2014/main" val="338889999"/>
                    </a:ext>
                  </a:extLst>
                </a:gridCol>
                <a:gridCol w="1165834">
                  <a:extLst>
                    <a:ext uri="{9D8B030D-6E8A-4147-A177-3AD203B41FA5}">
                      <a16:colId xmlns:a16="http://schemas.microsoft.com/office/drawing/2014/main" val="1760342103"/>
                    </a:ext>
                  </a:extLst>
                </a:gridCol>
                <a:gridCol w="1165834">
                  <a:extLst>
                    <a:ext uri="{9D8B030D-6E8A-4147-A177-3AD203B41FA5}">
                      <a16:colId xmlns:a16="http://schemas.microsoft.com/office/drawing/2014/main" val="2888034226"/>
                    </a:ext>
                  </a:extLst>
                </a:gridCol>
                <a:gridCol w="1165834">
                  <a:extLst>
                    <a:ext uri="{9D8B030D-6E8A-4147-A177-3AD203B41FA5}">
                      <a16:colId xmlns:a16="http://schemas.microsoft.com/office/drawing/2014/main" val="674957384"/>
                    </a:ext>
                  </a:extLst>
                </a:gridCol>
                <a:gridCol w="1165834">
                  <a:extLst>
                    <a:ext uri="{9D8B030D-6E8A-4147-A177-3AD203B41FA5}">
                      <a16:colId xmlns:a16="http://schemas.microsoft.com/office/drawing/2014/main" val="3068760832"/>
                    </a:ext>
                  </a:extLst>
                </a:gridCol>
              </a:tblGrid>
              <a:tr h="4416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5/19(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목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5/20(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금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5/21(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토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5/22(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400" dirty="0">
                        <a:solidFill>
                          <a:srgbClr val="FF0000"/>
                        </a:solidFill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5/23(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월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5/24(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화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5/25(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수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5/26(</a:t>
                      </a:r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목</a:t>
                      </a:r>
                      <a:r>
                        <a:rPr lang="en-US" altLang="ko-KR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997985"/>
                  </a:ext>
                </a:extLst>
              </a:tr>
              <a:tr h="44165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설계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2280409"/>
                  </a:ext>
                </a:extLst>
              </a:tr>
              <a:tr h="4416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BackEnd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338616"/>
                  </a:ext>
                </a:extLst>
              </a:tr>
              <a:tr h="4416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err="1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FrontEnd</a:t>
                      </a:r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464401"/>
                  </a:ext>
                </a:extLst>
              </a:tr>
              <a:tr h="441652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bg1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연동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99224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43D4F99-564A-C83E-1A17-3191F7183605}"/>
              </a:ext>
            </a:extLst>
          </p:cNvPr>
          <p:cNvSpPr txBox="1"/>
          <p:nvPr/>
        </p:nvSpPr>
        <p:spPr>
          <a:xfrm>
            <a:off x="246870" y="800607"/>
            <a:ext cx="8635932" cy="1432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기능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API, DB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 </a:t>
            </a:r>
            <a:r>
              <a:rPr lang="ko-KR" altLang="en-US" sz="2000" b="1" u="sng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종합설계</a:t>
            </a:r>
            <a:endParaRPr lang="en-US" altLang="ko-KR" sz="2000" b="1" u="sng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설계에 따른 </a:t>
            </a:r>
            <a:r>
              <a:rPr lang="en-US" altLang="ko-KR" sz="2000" b="1" u="sng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BackEnd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en-US" altLang="ko-KR" sz="2000" b="1" u="sng" dirty="0" err="1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FrontEnd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분업 개발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b="1" u="sng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연동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작업 및 테스트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78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개발환경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pic>
        <p:nvPicPr>
          <p:cNvPr id="7170" name="Picture 2" descr="SpringBoot]스프링부트란?">
            <a:extLst>
              <a:ext uri="{FF2B5EF4-FFF2-40B4-BE49-F238E27FC236}">
                <a16:creationId xmlns:a16="http://schemas.microsoft.com/office/drawing/2014/main" id="{6C7CCBEA-68BA-687F-5B46-30C7B94C2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14" y="2103349"/>
            <a:ext cx="3075322" cy="161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Vue(1)">
            <a:extLst>
              <a:ext uri="{FF2B5EF4-FFF2-40B4-BE49-F238E27FC236}">
                <a16:creationId xmlns:a16="http://schemas.microsoft.com/office/drawing/2014/main" id="{7D1D0F15-7BF1-9AEC-D2D7-5698DD2B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749" y="3502390"/>
            <a:ext cx="3791173" cy="227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post-thumbnail">
            <a:extLst>
              <a:ext uri="{FF2B5EF4-FFF2-40B4-BE49-F238E27FC236}">
                <a16:creationId xmlns:a16="http://schemas.microsoft.com/office/drawing/2014/main" id="{15871AA7-5BD9-E65D-1EE7-7B393C732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23" y="902246"/>
            <a:ext cx="3980873" cy="206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java.util.Optional이란?">
            <a:extLst>
              <a:ext uri="{FF2B5EF4-FFF2-40B4-BE49-F238E27FC236}">
                <a16:creationId xmlns:a16="http://schemas.microsoft.com/office/drawing/2014/main" id="{C302B311-2A05-DC4B-B335-4EAE95520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009" y="3657349"/>
            <a:ext cx="3391592" cy="2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스프링 MyBatis 일괄(Batch) 처리 방법">
            <a:extLst>
              <a:ext uri="{FF2B5EF4-FFF2-40B4-BE49-F238E27FC236}">
                <a16:creationId xmlns:a16="http://schemas.microsoft.com/office/drawing/2014/main" id="{FC1E2DF8-9C13-2750-414D-D466534EB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1" t="12522" r="22255" b="5959"/>
          <a:stretch/>
        </p:blipFill>
        <p:spPr bwMode="auto">
          <a:xfrm>
            <a:off x="8484336" y="1849965"/>
            <a:ext cx="2350655" cy="2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T.I.L 1st Week (HTML &amp;&amp; CSS)">
            <a:extLst>
              <a:ext uri="{FF2B5EF4-FFF2-40B4-BE49-F238E27FC236}">
                <a16:creationId xmlns:a16="http://schemas.microsoft.com/office/drawing/2014/main" id="{21154A0B-584C-65FE-5B00-A9A40BE71A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10" b="21950"/>
          <a:stretch/>
        </p:blipFill>
        <p:spPr bwMode="auto">
          <a:xfrm>
            <a:off x="4605889" y="5297349"/>
            <a:ext cx="2731966" cy="152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BootstrapVue">
            <a:extLst>
              <a:ext uri="{FF2B5EF4-FFF2-40B4-BE49-F238E27FC236}">
                <a16:creationId xmlns:a16="http://schemas.microsoft.com/office/drawing/2014/main" id="{2AEEDB99-5F94-A28A-FA22-90DFCBD4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69" y="3469043"/>
            <a:ext cx="1525409" cy="1525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65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전체시스템 구조도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A821E49F-ABE2-9F95-55B8-E7487154F16F}"/>
              </a:ext>
            </a:extLst>
          </p:cNvPr>
          <p:cNvGrpSpPr/>
          <p:nvPr/>
        </p:nvGrpSpPr>
        <p:grpSpPr>
          <a:xfrm>
            <a:off x="1708727" y="1504198"/>
            <a:ext cx="9098250" cy="5004573"/>
            <a:chOff x="2706255" y="926713"/>
            <a:chExt cx="9098250" cy="5004573"/>
          </a:xfrm>
        </p:grpSpPr>
        <p:pic>
          <p:nvPicPr>
            <p:cNvPr id="8" name="Picture 4" descr="카페 형식 게시판 구현 - 파일럿 프로젝트">
              <a:extLst>
                <a:ext uri="{FF2B5EF4-FFF2-40B4-BE49-F238E27FC236}">
                  <a16:creationId xmlns:a16="http://schemas.microsoft.com/office/drawing/2014/main" id="{F51EA7F4-1FFF-4826-3D29-858DD00FAA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76"/>
            <a:stretch/>
          </p:blipFill>
          <p:spPr bwMode="auto">
            <a:xfrm>
              <a:off x="2706255" y="926713"/>
              <a:ext cx="9098250" cy="5004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AC0BFD67-DEE2-1CAD-10D6-442A86080E2C}"/>
                </a:ext>
              </a:extLst>
            </p:cNvPr>
            <p:cNvSpPr/>
            <p:nvPr/>
          </p:nvSpPr>
          <p:spPr>
            <a:xfrm>
              <a:off x="6220691" y="3759201"/>
              <a:ext cx="789710" cy="1256144"/>
            </a:xfrm>
            <a:prstGeom prst="rect">
              <a:avLst/>
            </a:prstGeom>
            <a:solidFill>
              <a:srgbClr val="FFF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6C85D88-063E-7556-4FB2-75CACD2AA5ED}"/>
                </a:ext>
              </a:extLst>
            </p:cNvPr>
            <p:cNvSpPr/>
            <p:nvPr/>
          </p:nvSpPr>
          <p:spPr>
            <a:xfrm>
              <a:off x="5134259" y="2276924"/>
              <a:ext cx="1205343" cy="2816776"/>
            </a:xfrm>
            <a:prstGeom prst="rect">
              <a:avLst/>
            </a:prstGeom>
            <a:solidFill>
              <a:srgbClr val="FFF9E6"/>
            </a:solidFill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56F1ED5-304D-1B91-960A-F3261998D7C3}"/>
                </a:ext>
              </a:extLst>
            </p:cNvPr>
            <p:cNvSpPr/>
            <p:nvPr/>
          </p:nvSpPr>
          <p:spPr>
            <a:xfrm>
              <a:off x="5287821" y="2286160"/>
              <a:ext cx="1309240" cy="2798304"/>
            </a:xfrm>
            <a:prstGeom prst="rect">
              <a:avLst/>
            </a:prstGeom>
            <a:solidFill>
              <a:srgbClr val="FFF9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4A891B27-53B7-C4DC-3CE3-7AD156B7CA2A}"/>
                </a:ext>
              </a:extLst>
            </p:cNvPr>
            <p:cNvCxnSpPr/>
            <p:nvPr/>
          </p:nvCxnSpPr>
          <p:spPr>
            <a:xfrm>
              <a:off x="5052291" y="3241964"/>
              <a:ext cx="1563255" cy="0"/>
            </a:xfrm>
            <a:prstGeom prst="straightConnector1">
              <a:avLst/>
            </a:prstGeom>
            <a:ln w="19050">
              <a:solidFill>
                <a:schemeClr val="bg2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3D296B-AD28-425A-0FBF-6EDAFB643EB4}"/>
                </a:ext>
              </a:extLst>
            </p:cNvPr>
            <p:cNvSpPr txBox="1"/>
            <p:nvPr/>
          </p:nvSpPr>
          <p:spPr>
            <a:xfrm>
              <a:off x="5480190" y="2872632"/>
              <a:ext cx="615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2">
                      <a:lumMod val="50000"/>
                    </a:schemeClr>
                  </a:solidFill>
                </a:rPr>
                <a:t>JWT</a:t>
              </a:r>
              <a:endParaRPr lang="ko-KR" altLang="en-US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088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주요화면 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: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페이지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C9F57B-F885-AABE-F691-F70B1AD2C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188" y="2037991"/>
            <a:ext cx="9140084" cy="4647940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5474A76F-AAC4-0712-FBBF-BE6CFE966DC0}"/>
              </a:ext>
            </a:extLst>
          </p:cNvPr>
          <p:cNvSpPr/>
          <p:nvPr/>
        </p:nvSpPr>
        <p:spPr>
          <a:xfrm>
            <a:off x="1535276" y="1927154"/>
            <a:ext cx="1937598" cy="1391009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홈 링크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D90643A-4EFD-58F4-0A3B-5E3FFF7C10A2}"/>
              </a:ext>
            </a:extLst>
          </p:cNvPr>
          <p:cNvSpPr/>
          <p:nvPr/>
        </p:nvSpPr>
        <p:spPr>
          <a:xfrm>
            <a:off x="1535275" y="3429000"/>
            <a:ext cx="9437525" cy="3064164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페이지 배너</a:t>
            </a:r>
            <a:r>
              <a:rPr lang="en-US" altLang="ko-KR" sz="3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3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바로가기 메뉴</a:t>
            </a:r>
            <a:endParaRPr lang="en-US" altLang="ko-KR" sz="32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424B344-19B1-EFA8-18E1-586C6053B671}"/>
              </a:ext>
            </a:extLst>
          </p:cNvPr>
          <p:cNvSpPr/>
          <p:nvPr/>
        </p:nvSpPr>
        <p:spPr>
          <a:xfrm>
            <a:off x="3596037" y="1927153"/>
            <a:ext cx="3959308" cy="1391009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상단 메뉴</a:t>
            </a:r>
            <a:endParaRPr lang="ko-KR" altLang="en-US" sz="32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F969EB3-D576-5944-FCC1-ECCA61361909}"/>
              </a:ext>
            </a:extLst>
          </p:cNvPr>
          <p:cNvSpPr/>
          <p:nvPr/>
        </p:nvSpPr>
        <p:spPr>
          <a:xfrm>
            <a:off x="7747782" y="1927152"/>
            <a:ext cx="3225018" cy="1391009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계정 관련 </a:t>
            </a:r>
            <a:r>
              <a:rPr lang="ko-KR" altLang="en-US" sz="2400" dirty="0" err="1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드랍다운</a:t>
            </a:r>
            <a:endParaRPr lang="ko-KR" altLang="en-US" sz="24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075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주요화면 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 :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메인 페이지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9DDDF4-BDFD-9910-47BB-4B34A2C9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8" y="1609565"/>
            <a:ext cx="7962883" cy="5248435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0F18384-A739-F0E8-AE58-FA3543A1A8F9}"/>
              </a:ext>
            </a:extLst>
          </p:cNvPr>
          <p:cNvSpPr/>
          <p:nvPr/>
        </p:nvSpPr>
        <p:spPr>
          <a:xfrm>
            <a:off x="1985818" y="1699492"/>
            <a:ext cx="4110182" cy="3398982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공지사항 </a:t>
            </a:r>
            <a:r>
              <a:rPr lang="ko-KR" altLang="en-US" sz="2400" dirty="0" err="1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최신글</a:t>
            </a:r>
            <a:r>
              <a:rPr lang="ko-KR" altLang="en-US" sz="24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24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5</a:t>
            </a:r>
            <a:r>
              <a:rPr lang="ko-KR" altLang="en-US" sz="24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sz="24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</a:p>
          <a:p>
            <a:pPr algn="ctr"/>
            <a:r>
              <a:rPr lang="ko-KR" altLang="en-US" sz="2400" dirty="0" err="1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더보기</a:t>
            </a:r>
            <a:r>
              <a:rPr lang="ko-KR" altLang="en-US" sz="24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클릭 시 이동</a:t>
            </a:r>
            <a:endParaRPr lang="en-US" altLang="ko-KR" sz="24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E93A187-B07D-75C2-B9B7-6DA97469C83F}"/>
              </a:ext>
            </a:extLst>
          </p:cNvPr>
          <p:cNvSpPr/>
          <p:nvPr/>
        </p:nvSpPr>
        <p:spPr>
          <a:xfrm>
            <a:off x="6224740" y="1699492"/>
            <a:ext cx="3981441" cy="3398982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관련 사이트 링크</a:t>
            </a:r>
            <a:endParaRPr lang="en-US" altLang="ko-KR" sz="32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ctr"/>
            <a:r>
              <a:rPr lang="ko-KR" altLang="en-US" sz="3200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슬라이드 이미지</a:t>
            </a:r>
            <a:endParaRPr lang="en-US" altLang="ko-KR" sz="32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D641657-2E51-EED8-BE18-55322E40804B}"/>
              </a:ext>
            </a:extLst>
          </p:cNvPr>
          <p:cNvSpPr/>
          <p:nvPr/>
        </p:nvSpPr>
        <p:spPr>
          <a:xfrm>
            <a:off x="1985818" y="5248435"/>
            <a:ext cx="8377381" cy="1549530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err="1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FooterBar</a:t>
            </a:r>
            <a:endParaRPr lang="en-US" altLang="ko-KR" sz="3200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64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246743"/>
            <a:ext cx="203200" cy="217714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64457"/>
            <a:ext cx="203200" cy="2177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85F2CB-8355-42B1-8DBB-048E9D758918}"/>
              </a:ext>
            </a:extLst>
          </p:cNvPr>
          <p:cNvSpPr txBox="1"/>
          <p:nvPr/>
        </p:nvSpPr>
        <p:spPr>
          <a:xfrm>
            <a:off x="246870" y="800607"/>
            <a:ext cx="8635932" cy="5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주요화면 </a:t>
            </a:r>
            <a:r>
              <a:rPr lang="en-US" altLang="ko-KR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 : </a:t>
            </a:r>
            <a:r>
              <a:rPr lang="ko-KR" altLang="en-US" sz="2000" dirty="0">
                <a:solidFill>
                  <a:srgbClr val="20212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endParaRPr lang="en-US" altLang="ko-KR" sz="2000" dirty="0">
              <a:solidFill>
                <a:srgbClr val="20212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7BAAA-6AAE-4252-9A4E-A9241CBAD2E4}"/>
              </a:ext>
            </a:extLst>
          </p:cNvPr>
          <p:cNvSpPr txBox="1"/>
          <p:nvPr/>
        </p:nvSpPr>
        <p:spPr>
          <a:xfrm>
            <a:off x="246870" y="172069"/>
            <a:ext cx="3448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개발결과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9E8B40-64AA-510E-4C34-FB0F5C82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09" y="1354080"/>
            <a:ext cx="10898909" cy="550392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DC72D25-65D6-B255-C970-B79BCCCC5EE9}"/>
              </a:ext>
            </a:extLst>
          </p:cNvPr>
          <p:cNvSpPr/>
          <p:nvPr/>
        </p:nvSpPr>
        <p:spPr>
          <a:xfrm>
            <a:off x="5588002" y="3034621"/>
            <a:ext cx="2244435" cy="2142838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로그인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77A0950-83DC-4359-D55A-B34876F45742}"/>
              </a:ext>
            </a:extLst>
          </p:cNvPr>
          <p:cNvSpPr/>
          <p:nvPr/>
        </p:nvSpPr>
        <p:spPr>
          <a:xfrm>
            <a:off x="5588002" y="5228497"/>
            <a:ext cx="2244435" cy="275423"/>
          </a:xfrm>
          <a:prstGeom prst="roundRect">
            <a:avLst/>
          </a:prstGeom>
          <a:solidFill>
            <a:schemeClr val="bg2">
              <a:alpha val="70000"/>
            </a:schemeClr>
          </a:solidFill>
          <a:ln w="28575">
            <a:solidFill>
              <a:srgbClr val="F681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accent2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회원가입</a:t>
            </a:r>
            <a:endParaRPr lang="en-US" altLang="ko-KR" dirty="0">
              <a:solidFill>
                <a:schemeClr val="accent2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913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4942075AEC98E141A6FC32B4B1E3C814" ma:contentTypeVersion="7" ma:contentTypeDescription="새 문서를 만듭니다." ma:contentTypeScope="" ma:versionID="3ab19c5e0eee759608ac751a7c14a02a">
  <xsd:schema xmlns:xsd="http://www.w3.org/2001/XMLSchema" xmlns:xs="http://www.w3.org/2001/XMLSchema" xmlns:p="http://schemas.microsoft.com/office/2006/metadata/properties" xmlns:ns3="dd934073-5764-4274-9cbc-b1d92360bc77" targetNamespace="http://schemas.microsoft.com/office/2006/metadata/properties" ma:root="true" ma:fieldsID="0adb19c3904e50a65cf0a8f26b5a6ab2" ns3:_="">
    <xsd:import namespace="dd934073-5764-4274-9cbc-b1d92360bc7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934073-5764-4274-9cbc-b1d92360bc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33B0E0-CB7F-4BC9-86A8-2BAEB067BE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27AE77-0F91-4518-98B2-11B0B669E58E}">
  <ds:schemaRefs>
    <ds:schemaRef ds:uri="http://schemas.microsoft.com/office/2006/documentManagement/types"/>
    <ds:schemaRef ds:uri="dd934073-5764-4274-9cbc-b1d92360bc77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059667F-5825-486D-8F98-BE916EB2FD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d934073-5764-4274-9cbc-b1d92360bc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1226</TotalTime>
  <Words>344</Words>
  <Application>Microsoft Office PowerPoint</Application>
  <PresentationFormat>와이드스크린</PresentationFormat>
  <Paragraphs>99</Paragraphs>
  <Slides>20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나눔스퀘어 Light</vt:lpstr>
      <vt:lpstr>나눔스퀘어_ac</vt:lpstr>
      <vt:lpstr>Wingdings</vt:lpstr>
      <vt:lpstr>Arial</vt:lpstr>
      <vt:lpstr>나눔스퀘어_ac 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박현조</dc:creator>
  <cp:lastModifiedBy>류형주</cp:lastModifiedBy>
  <cp:revision>132</cp:revision>
  <dcterms:created xsi:type="dcterms:W3CDTF">2017-06-11T11:27:08Z</dcterms:created>
  <dcterms:modified xsi:type="dcterms:W3CDTF">2022-05-26T23:56:04Z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0x0101004942075AEC98E141A6FC32B4B1E3C814</vt:lpwstr>
  </property>
</Properties>
</file>